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65" r:id="rId4"/>
    <p:sldId id="269" r:id="rId5"/>
    <p:sldId id="286" r:id="rId6"/>
    <p:sldId id="268" r:id="rId7"/>
  </p:sldIdLst>
  <p:sldSz cx="9144000" cy="6858000" type="screen4x3"/>
  <p:notesSz cx="6858000" cy="9144000"/>
  <p:defaultTextStyle>
    <a:defPPr>
      <a:defRPr lang="ru-RU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66"/>
    <a:srgbClr val="669933"/>
    <a:srgbClr val="FAFADC"/>
    <a:srgbClr val="E6FFB5"/>
    <a:srgbClr val="D5FF81"/>
    <a:srgbClr val="669900"/>
    <a:srgbClr val="A5002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57" autoAdjust="0"/>
    <p:restoredTop sz="93925" autoAdjust="0"/>
  </p:normalViewPr>
  <p:slideViewPr>
    <p:cSldViewPr snapToGrid="0">
      <p:cViewPr>
        <p:scale>
          <a:sx n="100" d="100"/>
          <a:sy n="100" d="100"/>
        </p:scale>
        <p:origin x="-330" y="-156"/>
      </p:cViewPr>
      <p:guideLst>
        <p:guide orient="horz" pos="1576"/>
        <p:guide pos="5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9A3B09-187C-45E4-A36F-2ED4A3BF76C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BA00CA-CE8F-43DD-8030-5F53E17D5D4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A1329F-1CD8-4F03-A67C-5915D019E9C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0928F9-BF53-4809-9B70-0F8B470FFD3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7EAB09-8F1A-4B1D-ABE1-D4625DC80D4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8B561-9C6D-4EFF-B2C5-1BFF1949863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BA22C5-1D74-4F4B-B629-8DED0CAC5D6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EE2180-BD58-49C0-AC74-A0D95A4D1EA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697E70-17C7-4E4A-AD86-32D0056D0B1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3D7117-0954-4EB7-BCC3-58015D031B4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2CFBE0-9737-4FED-8D37-C3A098BFF4E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31A1F337-535C-456C-AE5F-A1204A8B038B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sales@logikatrans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795338"/>
          </a:xfrm>
          <a:prstGeom prst="rect">
            <a:avLst/>
          </a:prstGeom>
          <a:solidFill>
            <a:srgbClr val="FAFAD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51138"/>
            <a:ext cx="7772400" cy="1355725"/>
          </a:xfrm>
        </p:spPr>
        <p:txBody>
          <a:bodyPr/>
          <a:lstStyle/>
          <a:p>
            <a:r>
              <a:rPr lang="ru-RU" dirty="0" smtClean="0">
                <a:solidFill>
                  <a:schemeClr val="folHlink"/>
                </a:solidFill>
                <a:latin typeface="Verdana" pitchFamily="34" charset="0"/>
              </a:rPr>
              <a:t>ООО «ЛОГИКА»</a:t>
            </a:r>
            <a:r>
              <a:rPr lang="ru-RU" dirty="0">
                <a:solidFill>
                  <a:schemeClr val="folHlink"/>
                </a:solidFill>
                <a:latin typeface="Verdana" pitchFamily="34" charset="0"/>
              </a:rPr>
              <a:t/>
            </a:r>
            <a:br>
              <a:rPr lang="ru-RU" dirty="0">
                <a:solidFill>
                  <a:schemeClr val="folHlink"/>
                </a:solidFill>
                <a:latin typeface="Verdana" pitchFamily="34" charset="0"/>
              </a:rPr>
            </a:br>
            <a:endParaRPr lang="ru-RU" sz="2400" b="1" dirty="0">
              <a:solidFill>
                <a:schemeClr val="folHlink"/>
              </a:solidFill>
              <a:latin typeface="Verdana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6143625"/>
            <a:ext cx="6400800" cy="2714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200" b="1" dirty="0" smtClean="0">
                <a:latin typeface="Verdana" pitchFamily="34" charset="0"/>
              </a:rPr>
              <a:t>2013</a:t>
            </a:r>
            <a:endParaRPr lang="ru-RU" sz="1200" b="1" dirty="0">
              <a:latin typeface="Verdana" pitchFamily="34" charset="0"/>
            </a:endParaRPr>
          </a:p>
        </p:txBody>
      </p:sp>
      <p:pic>
        <p:nvPicPr>
          <p:cNvPr id="2053" name="Picture 5" descr="logo Log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5913" y="173038"/>
            <a:ext cx="1706562" cy="506412"/>
          </a:xfrm>
          <a:prstGeom prst="rect">
            <a:avLst/>
          </a:prstGeom>
          <a:noFill/>
        </p:spPr>
      </p:pic>
      <p:sp>
        <p:nvSpPr>
          <p:cNvPr id="2059" name="Line 11"/>
          <p:cNvSpPr>
            <a:spLocks noChangeShapeType="1"/>
          </p:cNvSpPr>
          <p:nvPr/>
        </p:nvSpPr>
        <p:spPr bwMode="auto">
          <a:xfrm>
            <a:off x="0" y="795338"/>
            <a:ext cx="7561263" cy="0"/>
          </a:xfrm>
          <a:prstGeom prst="line">
            <a:avLst/>
          </a:prstGeom>
          <a:noFill/>
          <a:ln w="34925">
            <a:solidFill>
              <a:srgbClr val="6699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071" name="Group 23"/>
          <p:cNvGrpSpPr>
            <a:grpSpLocks/>
          </p:cNvGrpSpPr>
          <p:nvPr/>
        </p:nvGrpSpPr>
        <p:grpSpPr bwMode="auto">
          <a:xfrm>
            <a:off x="7546975" y="539750"/>
            <a:ext cx="296863" cy="265113"/>
            <a:chOff x="5154" y="340"/>
            <a:chExt cx="187" cy="167"/>
          </a:xfrm>
        </p:grpSpPr>
        <p:sp>
          <p:nvSpPr>
            <p:cNvPr id="2063" name="Line 15"/>
            <p:cNvSpPr>
              <a:spLocks noChangeShapeType="1"/>
            </p:cNvSpPr>
            <p:nvPr/>
          </p:nvSpPr>
          <p:spPr bwMode="auto">
            <a:xfrm flipH="1">
              <a:off x="5154" y="340"/>
              <a:ext cx="94" cy="167"/>
            </a:xfrm>
            <a:prstGeom prst="line">
              <a:avLst/>
            </a:prstGeom>
            <a:noFill/>
            <a:ln w="34925">
              <a:solidFill>
                <a:srgbClr val="6699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64" name="Line 16"/>
            <p:cNvSpPr>
              <a:spLocks noChangeShapeType="1"/>
            </p:cNvSpPr>
            <p:nvPr/>
          </p:nvSpPr>
          <p:spPr bwMode="auto">
            <a:xfrm>
              <a:off x="5246" y="340"/>
              <a:ext cx="95" cy="165"/>
            </a:xfrm>
            <a:prstGeom prst="line">
              <a:avLst/>
            </a:prstGeom>
            <a:noFill/>
            <a:ln w="34925">
              <a:solidFill>
                <a:srgbClr val="6699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068" name="Line 20"/>
          <p:cNvSpPr>
            <a:spLocks noChangeShapeType="1"/>
          </p:cNvSpPr>
          <p:nvPr/>
        </p:nvSpPr>
        <p:spPr bwMode="auto">
          <a:xfrm flipV="1">
            <a:off x="7829550" y="793750"/>
            <a:ext cx="1314450" cy="1588"/>
          </a:xfrm>
          <a:prstGeom prst="line">
            <a:avLst/>
          </a:prstGeom>
          <a:noFill/>
          <a:ln w="34925">
            <a:solidFill>
              <a:srgbClr val="6699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69" name="Line 21"/>
          <p:cNvSpPr>
            <a:spLocks noChangeShapeType="1"/>
          </p:cNvSpPr>
          <p:nvPr/>
        </p:nvSpPr>
        <p:spPr bwMode="auto">
          <a:xfrm>
            <a:off x="7693025" y="0"/>
            <a:ext cx="1588" cy="523875"/>
          </a:xfrm>
          <a:prstGeom prst="line">
            <a:avLst/>
          </a:prstGeom>
          <a:noFill/>
          <a:ln w="12700">
            <a:solidFill>
              <a:srgbClr val="669933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72" name="AutoShape 24"/>
          <p:cNvSpPr>
            <a:spLocks noChangeArrowheads="1"/>
          </p:cNvSpPr>
          <p:nvPr/>
        </p:nvSpPr>
        <p:spPr bwMode="auto">
          <a:xfrm>
            <a:off x="7543800" y="577850"/>
            <a:ext cx="307975" cy="2667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795338"/>
          </a:xfrm>
          <a:prstGeom prst="rect">
            <a:avLst/>
          </a:prstGeom>
          <a:solidFill>
            <a:srgbClr val="FAFAD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40963" name="Picture 3" descr="logo Log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5913" y="173038"/>
            <a:ext cx="1706562" cy="506412"/>
          </a:xfrm>
          <a:prstGeom prst="rect">
            <a:avLst/>
          </a:prstGeom>
          <a:noFill/>
        </p:spPr>
      </p:pic>
      <p:sp>
        <p:nvSpPr>
          <p:cNvPr id="40964" name="Line 4"/>
          <p:cNvSpPr>
            <a:spLocks noChangeShapeType="1"/>
          </p:cNvSpPr>
          <p:nvPr/>
        </p:nvSpPr>
        <p:spPr bwMode="auto">
          <a:xfrm>
            <a:off x="0" y="795338"/>
            <a:ext cx="7561263" cy="0"/>
          </a:xfrm>
          <a:prstGeom prst="line">
            <a:avLst/>
          </a:prstGeom>
          <a:noFill/>
          <a:ln w="34925">
            <a:solidFill>
              <a:srgbClr val="6699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40965" name="Group 5"/>
          <p:cNvGrpSpPr>
            <a:grpSpLocks/>
          </p:cNvGrpSpPr>
          <p:nvPr/>
        </p:nvGrpSpPr>
        <p:grpSpPr bwMode="auto">
          <a:xfrm>
            <a:off x="7546975" y="539750"/>
            <a:ext cx="296863" cy="265113"/>
            <a:chOff x="5154" y="340"/>
            <a:chExt cx="187" cy="167"/>
          </a:xfrm>
        </p:grpSpPr>
        <p:sp>
          <p:nvSpPr>
            <p:cNvPr id="40966" name="Line 6"/>
            <p:cNvSpPr>
              <a:spLocks noChangeShapeType="1"/>
            </p:cNvSpPr>
            <p:nvPr/>
          </p:nvSpPr>
          <p:spPr bwMode="auto">
            <a:xfrm flipH="1">
              <a:off x="5154" y="340"/>
              <a:ext cx="94" cy="167"/>
            </a:xfrm>
            <a:prstGeom prst="line">
              <a:avLst/>
            </a:prstGeom>
            <a:noFill/>
            <a:ln w="34925">
              <a:solidFill>
                <a:srgbClr val="6699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0967" name="Line 7"/>
            <p:cNvSpPr>
              <a:spLocks noChangeShapeType="1"/>
            </p:cNvSpPr>
            <p:nvPr/>
          </p:nvSpPr>
          <p:spPr bwMode="auto">
            <a:xfrm>
              <a:off x="5246" y="340"/>
              <a:ext cx="95" cy="165"/>
            </a:xfrm>
            <a:prstGeom prst="line">
              <a:avLst/>
            </a:prstGeom>
            <a:noFill/>
            <a:ln w="34925">
              <a:solidFill>
                <a:srgbClr val="6699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0968" name="Line 8"/>
          <p:cNvSpPr>
            <a:spLocks noChangeShapeType="1"/>
          </p:cNvSpPr>
          <p:nvPr/>
        </p:nvSpPr>
        <p:spPr bwMode="auto">
          <a:xfrm flipV="1">
            <a:off x="7829550" y="793750"/>
            <a:ext cx="1314450" cy="1588"/>
          </a:xfrm>
          <a:prstGeom prst="line">
            <a:avLst/>
          </a:prstGeom>
          <a:noFill/>
          <a:ln w="34925">
            <a:solidFill>
              <a:srgbClr val="6699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>
            <a:off x="7693025" y="0"/>
            <a:ext cx="1588" cy="523875"/>
          </a:xfrm>
          <a:prstGeom prst="line">
            <a:avLst/>
          </a:prstGeom>
          <a:noFill/>
          <a:ln w="12700">
            <a:solidFill>
              <a:srgbClr val="669933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0970" name="Rectangle 10"/>
          <p:cNvSpPr>
            <a:spLocks noChangeArrowheads="1"/>
          </p:cNvSpPr>
          <p:nvPr/>
        </p:nvSpPr>
        <p:spPr bwMode="auto">
          <a:xfrm>
            <a:off x="7924800" y="227013"/>
            <a:ext cx="1047750" cy="317500"/>
          </a:xfrm>
          <a:prstGeom prst="rect">
            <a:avLst/>
          </a:prstGeom>
          <a:solidFill>
            <a:srgbClr val="FAFAD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1200" b="1">
                <a:solidFill>
                  <a:srgbClr val="669933"/>
                </a:solidFill>
              </a:rPr>
              <a:t>2</a:t>
            </a:r>
            <a:endParaRPr lang="ru-RU" sz="1200" b="1">
              <a:solidFill>
                <a:srgbClr val="669933"/>
              </a:solidFill>
            </a:endParaRPr>
          </a:p>
        </p:txBody>
      </p:sp>
      <p:sp>
        <p:nvSpPr>
          <p:cNvPr id="40971" name="AutoShape 11"/>
          <p:cNvSpPr>
            <a:spLocks noChangeArrowheads="1"/>
          </p:cNvSpPr>
          <p:nvPr/>
        </p:nvSpPr>
        <p:spPr bwMode="auto">
          <a:xfrm>
            <a:off x="7543800" y="577850"/>
            <a:ext cx="307975" cy="2667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0972" name="Rectangle 12"/>
          <p:cNvSpPr>
            <a:spLocks noChangeArrowheads="1"/>
          </p:cNvSpPr>
          <p:nvPr/>
        </p:nvSpPr>
        <p:spPr bwMode="auto">
          <a:xfrm>
            <a:off x="3367088" y="1250950"/>
            <a:ext cx="5508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ru-RU" sz="2400" dirty="0" smtClean="0">
                <a:solidFill>
                  <a:srgbClr val="669933"/>
                </a:solidFill>
              </a:rPr>
              <a:t>О нашей Компании</a:t>
            </a:r>
            <a:endParaRPr lang="ru-RU" sz="2400" dirty="0">
              <a:solidFill>
                <a:srgbClr val="669933"/>
              </a:solidFill>
            </a:endParaRPr>
          </a:p>
        </p:txBody>
      </p:sp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4572000" y="239713"/>
            <a:ext cx="2840038" cy="317500"/>
          </a:xfrm>
          <a:prstGeom prst="rect">
            <a:avLst/>
          </a:prstGeom>
          <a:solidFill>
            <a:srgbClr val="FAFAD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ru-RU" sz="1200" b="1" dirty="0" smtClean="0">
                <a:solidFill>
                  <a:srgbClr val="669933"/>
                </a:solidFill>
              </a:rPr>
              <a:t>ООО «Логика»</a:t>
            </a:r>
            <a:endParaRPr lang="ru-RU" sz="1200" b="1" dirty="0">
              <a:solidFill>
                <a:srgbClr val="669933"/>
              </a:solidFill>
            </a:endParaRPr>
          </a:p>
        </p:txBody>
      </p:sp>
      <p:sp>
        <p:nvSpPr>
          <p:cNvPr id="40974" name="Rectangle 14"/>
          <p:cNvSpPr>
            <a:spLocks noChangeArrowheads="1"/>
          </p:cNvSpPr>
          <p:nvPr/>
        </p:nvSpPr>
        <p:spPr bwMode="auto">
          <a:xfrm>
            <a:off x="1936750" y="2773363"/>
            <a:ext cx="64643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dirty="0" smtClean="0"/>
              <a:t>Компания Логика  </a:t>
            </a:r>
            <a:r>
              <a:rPr lang="ru-RU" dirty="0"/>
              <a:t>- это надежная команда профессионалов, которые стремятся предложить </a:t>
            </a:r>
            <a:r>
              <a:rPr lang="ru-RU" dirty="0" smtClean="0"/>
              <a:t>Вам множество </a:t>
            </a:r>
            <a:r>
              <a:rPr lang="ru-RU" dirty="0"/>
              <a:t>транспортных услуг и </a:t>
            </a:r>
            <a:r>
              <a:rPr lang="ru-RU" dirty="0" smtClean="0"/>
              <a:t>организацию </a:t>
            </a:r>
            <a:r>
              <a:rPr lang="ru-RU" dirty="0"/>
              <a:t>транспортного процесса любой </a:t>
            </a:r>
            <a:r>
              <a:rPr lang="ru-RU" dirty="0" smtClean="0"/>
              <a:t>сложности.</a:t>
            </a:r>
            <a:endParaRPr lang="ru-RU" dirty="0"/>
          </a:p>
        </p:txBody>
      </p:sp>
      <p:pic>
        <p:nvPicPr>
          <p:cNvPr id="40975" name="Picture 15" descr="400_F_5600853_kv3ogo5zb80Fk8X1cKJLClAXXp3xGh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8" y="5994400"/>
            <a:ext cx="1006475" cy="754063"/>
          </a:xfrm>
          <a:prstGeom prst="rect">
            <a:avLst/>
          </a:prstGeom>
          <a:noFill/>
        </p:spPr>
      </p:pic>
      <p:pic>
        <p:nvPicPr>
          <p:cNvPr id="40976" name="Picture 16" descr="400_F_1715188_rgQRSyqEk7Lrk7LNtum9tldAg3HIx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913" y="2581275"/>
            <a:ext cx="1017587" cy="747713"/>
          </a:xfrm>
          <a:prstGeom prst="rect">
            <a:avLst/>
          </a:prstGeom>
          <a:noFill/>
        </p:spPr>
      </p:pic>
      <p:pic>
        <p:nvPicPr>
          <p:cNvPr id="40977" name="Picture 17" descr="400_F_4090921_t8xQUfoYimT5ES3wRb2lBcKccUbMygai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675" y="1725613"/>
            <a:ext cx="1012825" cy="771525"/>
          </a:xfrm>
          <a:prstGeom prst="rect">
            <a:avLst/>
          </a:prstGeom>
          <a:noFill/>
        </p:spPr>
      </p:pic>
      <p:pic>
        <p:nvPicPr>
          <p:cNvPr id="40978" name="Picture 18" descr="400_F_4729341_kujVK8ANYRclLJXhYgcS3GAsT7K0KaBv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150" y="4224338"/>
            <a:ext cx="1041400" cy="779462"/>
          </a:xfrm>
          <a:prstGeom prst="rect">
            <a:avLst/>
          </a:prstGeom>
          <a:noFill/>
        </p:spPr>
      </p:pic>
      <p:pic>
        <p:nvPicPr>
          <p:cNvPr id="40979" name="Picture 19" descr="99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675" y="3371850"/>
            <a:ext cx="1004888" cy="787400"/>
          </a:xfrm>
          <a:prstGeom prst="rect">
            <a:avLst/>
          </a:prstGeom>
          <a:noFill/>
        </p:spPr>
      </p:pic>
      <p:pic>
        <p:nvPicPr>
          <p:cNvPr id="40980" name="Picture 20" descr="400_F_6375090_qAz7OaZTl0u6gzuiTVhKJiC7dA7JTxbA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1438" y="5005388"/>
            <a:ext cx="1003300" cy="869950"/>
          </a:xfrm>
          <a:prstGeom prst="rect">
            <a:avLst/>
          </a:prstGeom>
          <a:noFill/>
        </p:spPr>
      </p:pic>
      <p:pic>
        <p:nvPicPr>
          <p:cNvPr id="40981" name="Picture 21" descr="400_F_5772243_FTDHNwSiUmuZ90pMz0IWBX4J2v8uoPUu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6675" y="854075"/>
            <a:ext cx="1114425" cy="769938"/>
          </a:xfrm>
          <a:prstGeom prst="rect">
            <a:avLst/>
          </a:prstGeom>
          <a:noFill/>
        </p:spPr>
      </p:pic>
      <p:sp>
        <p:nvSpPr>
          <p:cNvPr id="40982" name="Rectangle 22"/>
          <p:cNvSpPr>
            <a:spLocks noChangeArrowheads="1"/>
          </p:cNvSpPr>
          <p:nvPr/>
        </p:nvSpPr>
        <p:spPr bwMode="auto">
          <a:xfrm>
            <a:off x="61913" y="839788"/>
            <a:ext cx="1025525" cy="790575"/>
          </a:xfrm>
          <a:prstGeom prst="rect">
            <a:avLst/>
          </a:prstGeom>
          <a:noFill/>
          <a:ln w="12700">
            <a:solidFill>
              <a:srgbClr val="6699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0997" name="Rectangle 37"/>
          <p:cNvSpPr>
            <a:spLocks noChangeArrowheads="1"/>
          </p:cNvSpPr>
          <p:nvPr/>
        </p:nvSpPr>
        <p:spPr bwMode="auto">
          <a:xfrm>
            <a:off x="63500" y="1684338"/>
            <a:ext cx="1025525" cy="790575"/>
          </a:xfrm>
          <a:prstGeom prst="rect">
            <a:avLst/>
          </a:prstGeom>
          <a:noFill/>
          <a:ln w="12700">
            <a:solidFill>
              <a:srgbClr val="6699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0998" name="Rectangle 38"/>
          <p:cNvSpPr>
            <a:spLocks noChangeArrowheads="1"/>
          </p:cNvSpPr>
          <p:nvPr/>
        </p:nvSpPr>
        <p:spPr bwMode="auto">
          <a:xfrm>
            <a:off x="58738" y="2532063"/>
            <a:ext cx="1025525" cy="790575"/>
          </a:xfrm>
          <a:prstGeom prst="rect">
            <a:avLst/>
          </a:prstGeom>
          <a:noFill/>
          <a:ln w="12700">
            <a:solidFill>
              <a:srgbClr val="6699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0999" name="Rectangle 39"/>
          <p:cNvSpPr>
            <a:spLocks noChangeArrowheads="1"/>
          </p:cNvSpPr>
          <p:nvPr/>
        </p:nvSpPr>
        <p:spPr bwMode="auto">
          <a:xfrm>
            <a:off x="58738" y="3371850"/>
            <a:ext cx="1025525" cy="790575"/>
          </a:xfrm>
          <a:prstGeom prst="rect">
            <a:avLst/>
          </a:prstGeom>
          <a:noFill/>
          <a:ln w="12700">
            <a:solidFill>
              <a:srgbClr val="6699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00" name="Rectangle 40"/>
          <p:cNvSpPr>
            <a:spLocks noChangeArrowheads="1"/>
          </p:cNvSpPr>
          <p:nvPr/>
        </p:nvSpPr>
        <p:spPr bwMode="auto">
          <a:xfrm>
            <a:off x="60325" y="4219575"/>
            <a:ext cx="1025525" cy="790575"/>
          </a:xfrm>
          <a:prstGeom prst="rect">
            <a:avLst/>
          </a:prstGeom>
          <a:noFill/>
          <a:ln w="12700">
            <a:solidFill>
              <a:srgbClr val="6699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01" name="Rectangle 41"/>
          <p:cNvSpPr>
            <a:spLocks noChangeArrowheads="1"/>
          </p:cNvSpPr>
          <p:nvPr/>
        </p:nvSpPr>
        <p:spPr bwMode="auto">
          <a:xfrm>
            <a:off x="66675" y="5095875"/>
            <a:ext cx="1025525" cy="790575"/>
          </a:xfrm>
          <a:prstGeom prst="rect">
            <a:avLst/>
          </a:prstGeom>
          <a:noFill/>
          <a:ln w="12700">
            <a:solidFill>
              <a:srgbClr val="6699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02" name="Rectangle 42"/>
          <p:cNvSpPr>
            <a:spLocks noChangeArrowheads="1"/>
          </p:cNvSpPr>
          <p:nvPr/>
        </p:nvSpPr>
        <p:spPr bwMode="auto">
          <a:xfrm>
            <a:off x="57150" y="5976938"/>
            <a:ext cx="1025525" cy="790575"/>
          </a:xfrm>
          <a:prstGeom prst="rect">
            <a:avLst/>
          </a:prstGeom>
          <a:noFill/>
          <a:ln w="12700">
            <a:solidFill>
              <a:srgbClr val="6699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795338"/>
          </a:xfrm>
          <a:prstGeom prst="rect">
            <a:avLst/>
          </a:prstGeom>
          <a:solidFill>
            <a:srgbClr val="FAFAD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18435" name="Picture 3" descr="logo Log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5913" y="173038"/>
            <a:ext cx="1706562" cy="506412"/>
          </a:xfrm>
          <a:prstGeom prst="rect">
            <a:avLst/>
          </a:prstGeom>
          <a:noFill/>
        </p:spPr>
      </p:pic>
      <p:sp>
        <p:nvSpPr>
          <p:cNvPr id="18436" name="Line 4"/>
          <p:cNvSpPr>
            <a:spLocks noChangeShapeType="1"/>
          </p:cNvSpPr>
          <p:nvPr/>
        </p:nvSpPr>
        <p:spPr bwMode="auto">
          <a:xfrm>
            <a:off x="0" y="795338"/>
            <a:ext cx="7561263" cy="0"/>
          </a:xfrm>
          <a:prstGeom prst="line">
            <a:avLst/>
          </a:prstGeom>
          <a:noFill/>
          <a:ln w="34925">
            <a:solidFill>
              <a:srgbClr val="6699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18437" name="Group 5"/>
          <p:cNvGrpSpPr>
            <a:grpSpLocks/>
          </p:cNvGrpSpPr>
          <p:nvPr/>
        </p:nvGrpSpPr>
        <p:grpSpPr bwMode="auto">
          <a:xfrm>
            <a:off x="7546975" y="539750"/>
            <a:ext cx="296863" cy="265113"/>
            <a:chOff x="5154" y="340"/>
            <a:chExt cx="187" cy="167"/>
          </a:xfrm>
        </p:grpSpPr>
        <p:sp>
          <p:nvSpPr>
            <p:cNvPr id="18438" name="Line 6"/>
            <p:cNvSpPr>
              <a:spLocks noChangeShapeType="1"/>
            </p:cNvSpPr>
            <p:nvPr/>
          </p:nvSpPr>
          <p:spPr bwMode="auto">
            <a:xfrm flipH="1">
              <a:off x="5154" y="340"/>
              <a:ext cx="94" cy="167"/>
            </a:xfrm>
            <a:prstGeom prst="line">
              <a:avLst/>
            </a:prstGeom>
            <a:noFill/>
            <a:ln w="34925">
              <a:solidFill>
                <a:srgbClr val="6699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8439" name="Line 7"/>
            <p:cNvSpPr>
              <a:spLocks noChangeShapeType="1"/>
            </p:cNvSpPr>
            <p:nvPr/>
          </p:nvSpPr>
          <p:spPr bwMode="auto">
            <a:xfrm>
              <a:off x="5246" y="340"/>
              <a:ext cx="95" cy="165"/>
            </a:xfrm>
            <a:prstGeom prst="line">
              <a:avLst/>
            </a:prstGeom>
            <a:noFill/>
            <a:ln w="34925">
              <a:solidFill>
                <a:srgbClr val="6699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8440" name="Line 8"/>
          <p:cNvSpPr>
            <a:spLocks noChangeShapeType="1"/>
          </p:cNvSpPr>
          <p:nvPr/>
        </p:nvSpPr>
        <p:spPr bwMode="auto">
          <a:xfrm flipV="1">
            <a:off x="7829550" y="793750"/>
            <a:ext cx="1314450" cy="1588"/>
          </a:xfrm>
          <a:prstGeom prst="line">
            <a:avLst/>
          </a:prstGeom>
          <a:noFill/>
          <a:ln w="34925">
            <a:solidFill>
              <a:srgbClr val="6699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7693025" y="0"/>
            <a:ext cx="1588" cy="523875"/>
          </a:xfrm>
          <a:prstGeom prst="line">
            <a:avLst/>
          </a:prstGeom>
          <a:noFill/>
          <a:ln w="12700">
            <a:solidFill>
              <a:srgbClr val="669933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7924800" y="227013"/>
            <a:ext cx="1047750" cy="317500"/>
          </a:xfrm>
          <a:prstGeom prst="rect">
            <a:avLst/>
          </a:prstGeom>
          <a:solidFill>
            <a:srgbClr val="FAFAD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1200" b="1" dirty="0" smtClean="0">
                <a:solidFill>
                  <a:srgbClr val="669933"/>
                </a:solidFill>
              </a:rPr>
              <a:t>3</a:t>
            </a:r>
            <a:endParaRPr lang="ru-RU" sz="1200" b="1" dirty="0">
              <a:solidFill>
                <a:srgbClr val="669933"/>
              </a:solidFill>
            </a:endParaRPr>
          </a:p>
        </p:txBody>
      </p:sp>
      <p:sp>
        <p:nvSpPr>
          <p:cNvPr id="18443" name="AutoShape 11"/>
          <p:cNvSpPr>
            <a:spLocks noChangeArrowheads="1"/>
          </p:cNvSpPr>
          <p:nvPr/>
        </p:nvSpPr>
        <p:spPr bwMode="auto">
          <a:xfrm>
            <a:off x="7543800" y="577850"/>
            <a:ext cx="307975" cy="2667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4606925" y="230188"/>
            <a:ext cx="2840038" cy="317500"/>
          </a:xfrm>
          <a:prstGeom prst="rect">
            <a:avLst/>
          </a:prstGeom>
          <a:solidFill>
            <a:srgbClr val="FAFAD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ru-RU" sz="1200" b="1" dirty="0" smtClean="0">
                <a:solidFill>
                  <a:srgbClr val="669933"/>
                </a:solidFill>
              </a:rPr>
              <a:t>ООО «Логика»</a:t>
            </a:r>
            <a:endParaRPr lang="ru-RU" sz="1200" b="1" dirty="0">
              <a:solidFill>
                <a:srgbClr val="669933"/>
              </a:solidFill>
            </a:endParaRPr>
          </a:p>
        </p:txBody>
      </p:sp>
      <p:sp>
        <p:nvSpPr>
          <p:cNvPr id="18453" name="Rectangle 21"/>
          <p:cNvSpPr>
            <a:spLocks noChangeArrowheads="1"/>
          </p:cNvSpPr>
          <p:nvPr/>
        </p:nvSpPr>
        <p:spPr bwMode="auto">
          <a:xfrm>
            <a:off x="508000" y="2405063"/>
            <a:ext cx="8356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dirty="0" smtClean="0"/>
              <a:t>Компания «Логика» </a:t>
            </a:r>
            <a:r>
              <a:rPr lang="ru-RU" dirty="0"/>
              <a:t>была основана в 2006 году </a:t>
            </a:r>
            <a:r>
              <a:rPr lang="ru-RU" dirty="0" smtClean="0"/>
              <a:t>топ-менеджерами, имеющими огромный опыт </a:t>
            </a:r>
            <a:r>
              <a:rPr lang="ru-RU" dirty="0"/>
              <a:t>в сфере транспорта и </a:t>
            </a:r>
            <a:r>
              <a:rPr lang="ru-RU" dirty="0" smtClean="0"/>
              <a:t>преданными </a:t>
            </a:r>
            <a:r>
              <a:rPr lang="ru-RU" dirty="0"/>
              <a:t>своей профессии.</a:t>
            </a:r>
            <a:br>
              <a:rPr lang="ru-RU" dirty="0"/>
            </a:br>
            <a:r>
              <a:rPr lang="ru-RU" dirty="0"/>
              <a:t>Мы предоставляем полный спектр услуг, связанных с отечественными и зарубежными </a:t>
            </a:r>
            <a:r>
              <a:rPr lang="ru-RU" dirty="0" smtClean="0"/>
              <a:t>экспортно-импортными </a:t>
            </a:r>
            <a:r>
              <a:rPr lang="ru-RU" dirty="0"/>
              <a:t>и </a:t>
            </a:r>
            <a:r>
              <a:rPr lang="ru-RU" dirty="0" smtClean="0"/>
              <a:t>транзитными перевозками </a:t>
            </a:r>
            <a:r>
              <a:rPr lang="ru-RU" dirty="0"/>
              <a:t>грузов в пределах России, СНГ и зарубежных стран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18" name="Rectangle 12"/>
          <p:cNvSpPr>
            <a:spLocks noChangeArrowheads="1"/>
          </p:cNvSpPr>
          <p:nvPr/>
        </p:nvSpPr>
        <p:spPr bwMode="auto">
          <a:xfrm>
            <a:off x="3367088" y="1250950"/>
            <a:ext cx="5508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ru-RU" sz="2400" dirty="0" smtClean="0">
                <a:solidFill>
                  <a:srgbClr val="669933"/>
                </a:solidFill>
              </a:rPr>
              <a:t>О нашей Компании</a:t>
            </a:r>
            <a:endParaRPr lang="ru-RU" sz="2400" dirty="0">
              <a:solidFill>
                <a:srgbClr val="6699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795338"/>
          </a:xfrm>
          <a:prstGeom prst="rect">
            <a:avLst/>
          </a:prstGeom>
          <a:solidFill>
            <a:srgbClr val="FAFAD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22531" name="Picture 3" descr="logo Log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5913" y="173038"/>
            <a:ext cx="1706562" cy="506412"/>
          </a:xfrm>
          <a:prstGeom prst="rect">
            <a:avLst/>
          </a:prstGeom>
          <a:noFill/>
        </p:spPr>
      </p:pic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0" y="795338"/>
            <a:ext cx="7561263" cy="0"/>
          </a:xfrm>
          <a:prstGeom prst="line">
            <a:avLst/>
          </a:prstGeom>
          <a:noFill/>
          <a:ln w="34925">
            <a:solidFill>
              <a:srgbClr val="6699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2533" name="Group 5"/>
          <p:cNvGrpSpPr>
            <a:grpSpLocks/>
          </p:cNvGrpSpPr>
          <p:nvPr/>
        </p:nvGrpSpPr>
        <p:grpSpPr bwMode="auto">
          <a:xfrm>
            <a:off x="7546975" y="539750"/>
            <a:ext cx="296863" cy="265113"/>
            <a:chOff x="5154" y="340"/>
            <a:chExt cx="187" cy="167"/>
          </a:xfrm>
        </p:grpSpPr>
        <p:sp>
          <p:nvSpPr>
            <p:cNvPr id="22534" name="Line 6"/>
            <p:cNvSpPr>
              <a:spLocks noChangeShapeType="1"/>
            </p:cNvSpPr>
            <p:nvPr/>
          </p:nvSpPr>
          <p:spPr bwMode="auto">
            <a:xfrm flipH="1">
              <a:off x="5154" y="340"/>
              <a:ext cx="94" cy="167"/>
            </a:xfrm>
            <a:prstGeom prst="line">
              <a:avLst/>
            </a:prstGeom>
            <a:noFill/>
            <a:ln w="34925">
              <a:solidFill>
                <a:srgbClr val="6699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2535" name="Line 7"/>
            <p:cNvSpPr>
              <a:spLocks noChangeShapeType="1"/>
            </p:cNvSpPr>
            <p:nvPr/>
          </p:nvSpPr>
          <p:spPr bwMode="auto">
            <a:xfrm>
              <a:off x="5246" y="340"/>
              <a:ext cx="95" cy="165"/>
            </a:xfrm>
            <a:prstGeom prst="line">
              <a:avLst/>
            </a:prstGeom>
            <a:noFill/>
            <a:ln w="34925">
              <a:solidFill>
                <a:srgbClr val="6699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2536" name="Line 8"/>
          <p:cNvSpPr>
            <a:spLocks noChangeShapeType="1"/>
          </p:cNvSpPr>
          <p:nvPr/>
        </p:nvSpPr>
        <p:spPr bwMode="auto">
          <a:xfrm flipV="1">
            <a:off x="7829550" y="793750"/>
            <a:ext cx="1314450" cy="1588"/>
          </a:xfrm>
          <a:prstGeom prst="line">
            <a:avLst/>
          </a:prstGeom>
          <a:noFill/>
          <a:ln w="34925">
            <a:solidFill>
              <a:srgbClr val="6699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693025" y="0"/>
            <a:ext cx="1588" cy="523875"/>
          </a:xfrm>
          <a:prstGeom prst="line">
            <a:avLst/>
          </a:prstGeom>
          <a:noFill/>
          <a:ln w="12700">
            <a:solidFill>
              <a:srgbClr val="669933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7759700" y="227013"/>
            <a:ext cx="1162050" cy="317500"/>
          </a:xfrm>
          <a:prstGeom prst="rect">
            <a:avLst/>
          </a:prstGeom>
          <a:solidFill>
            <a:srgbClr val="FAFAD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1200" b="1" dirty="0" smtClean="0">
                <a:solidFill>
                  <a:srgbClr val="669933"/>
                </a:solidFill>
                <a:latin typeface="Verdana" pitchFamily="34" charset="0"/>
              </a:rPr>
              <a:t>4</a:t>
            </a:r>
            <a:endParaRPr lang="ru-RU" sz="1200" b="1" dirty="0">
              <a:solidFill>
                <a:srgbClr val="669933"/>
              </a:solidFill>
              <a:latin typeface="Verdana" pitchFamily="34" charset="0"/>
            </a:endParaRPr>
          </a:p>
        </p:txBody>
      </p:sp>
      <p:sp>
        <p:nvSpPr>
          <p:cNvPr id="22539" name="AutoShape 11"/>
          <p:cNvSpPr>
            <a:spLocks noChangeArrowheads="1"/>
          </p:cNvSpPr>
          <p:nvPr/>
        </p:nvSpPr>
        <p:spPr bwMode="auto">
          <a:xfrm>
            <a:off x="7543800" y="577850"/>
            <a:ext cx="307975" cy="2667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3379788" y="1263650"/>
            <a:ext cx="5508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ru-RU" sz="2400" dirty="0" smtClean="0">
                <a:solidFill>
                  <a:srgbClr val="669933"/>
                </a:solidFill>
                <a:latin typeface="Verdana" pitchFamily="34" charset="0"/>
              </a:rPr>
              <a:t>Наша миссия</a:t>
            </a:r>
            <a:endParaRPr lang="ru-RU" sz="2400" dirty="0">
              <a:solidFill>
                <a:srgbClr val="669933"/>
              </a:solidFill>
              <a:latin typeface="Verdana" pitchFamily="34" charset="0"/>
            </a:endParaRPr>
          </a:p>
        </p:txBody>
      </p: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4251325" y="230188"/>
            <a:ext cx="3195638" cy="317500"/>
          </a:xfrm>
          <a:prstGeom prst="rect">
            <a:avLst/>
          </a:prstGeom>
          <a:solidFill>
            <a:srgbClr val="FAFAD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ru-RU" sz="1200" b="1" dirty="0" smtClean="0">
                <a:solidFill>
                  <a:srgbClr val="669933"/>
                </a:solidFill>
              </a:rPr>
              <a:t>ООО «Логика»</a:t>
            </a:r>
            <a:endParaRPr lang="ru-RU" sz="1200" b="1" dirty="0">
              <a:solidFill>
                <a:srgbClr val="669933"/>
              </a:solidFill>
            </a:endParaRPr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292100" y="2925763"/>
            <a:ext cx="85598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dirty="0"/>
              <a:t>Наша </a:t>
            </a:r>
            <a:r>
              <a:rPr lang="ru-RU" dirty="0" smtClean="0"/>
              <a:t>миссия – это </a:t>
            </a:r>
            <a:r>
              <a:rPr lang="ru-RU" dirty="0" err="1" smtClean="0"/>
              <a:t>разрабатывание</a:t>
            </a:r>
            <a:r>
              <a:rPr lang="ru-RU" dirty="0" smtClean="0"/>
              <a:t> </a:t>
            </a:r>
            <a:r>
              <a:rPr lang="ru-RU" dirty="0"/>
              <a:t>и </a:t>
            </a:r>
            <a:r>
              <a:rPr lang="ru-RU" dirty="0" smtClean="0"/>
              <a:t>внедрение самых оптимальных </a:t>
            </a:r>
            <a:r>
              <a:rPr lang="ru-RU" dirty="0"/>
              <a:t>и </a:t>
            </a:r>
            <a:r>
              <a:rPr lang="ru-RU" dirty="0" smtClean="0"/>
              <a:t>комплексных логистических схем перевозок для</a:t>
            </a:r>
            <a:endParaRPr lang="ru-RU" dirty="0"/>
          </a:p>
          <a:p>
            <a:pPr algn="ctr"/>
            <a:r>
              <a:rPr lang="ru-RU" dirty="0" smtClean="0"/>
              <a:t>повышения успешности </a:t>
            </a:r>
            <a:r>
              <a:rPr lang="ru-RU" dirty="0"/>
              <a:t>наших </a:t>
            </a:r>
            <a:r>
              <a:rPr lang="ru-RU" dirty="0" smtClean="0"/>
              <a:t>клиентов.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795338"/>
          </a:xfrm>
          <a:prstGeom prst="rect">
            <a:avLst/>
          </a:prstGeom>
          <a:solidFill>
            <a:srgbClr val="FAFAD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35843" name="Picture 3" descr="logo Log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5913" y="173038"/>
            <a:ext cx="1706562" cy="506412"/>
          </a:xfrm>
          <a:prstGeom prst="rect">
            <a:avLst/>
          </a:prstGeom>
          <a:noFill/>
        </p:spPr>
      </p:pic>
      <p:sp>
        <p:nvSpPr>
          <p:cNvPr id="35844" name="Line 4"/>
          <p:cNvSpPr>
            <a:spLocks noChangeShapeType="1"/>
          </p:cNvSpPr>
          <p:nvPr/>
        </p:nvSpPr>
        <p:spPr bwMode="auto">
          <a:xfrm>
            <a:off x="0" y="795338"/>
            <a:ext cx="7561263" cy="0"/>
          </a:xfrm>
          <a:prstGeom prst="line">
            <a:avLst/>
          </a:prstGeom>
          <a:noFill/>
          <a:ln w="34925">
            <a:solidFill>
              <a:srgbClr val="6699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46975" y="539750"/>
            <a:ext cx="296863" cy="265113"/>
            <a:chOff x="5154" y="340"/>
            <a:chExt cx="187" cy="167"/>
          </a:xfrm>
        </p:grpSpPr>
        <p:sp>
          <p:nvSpPr>
            <p:cNvPr id="35846" name="Line 6"/>
            <p:cNvSpPr>
              <a:spLocks noChangeShapeType="1"/>
            </p:cNvSpPr>
            <p:nvPr/>
          </p:nvSpPr>
          <p:spPr bwMode="auto">
            <a:xfrm flipH="1">
              <a:off x="5154" y="340"/>
              <a:ext cx="94" cy="167"/>
            </a:xfrm>
            <a:prstGeom prst="line">
              <a:avLst/>
            </a:prstGeom>
            <a:noFill/>
            <a:ln w="34925">
              <a:solidFill>
                <a:srgbClr val="6699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5847" name="Line 7"/>
            <p:cNvSpPr>
              <a:spLocks noChangeShapeType="1"/>
            </p:cNvSpPr>
            <p:nvPr/>
          </p:nvSpPr>
          <p:spPr bwMode="auto">
            <a:xfrm>
              <a:off x="5246" y="340"/>
              <a:ext cx="95" cy="165"/>
            </a:xfrm>
            <a:prstGeom prst="line">
              <a:avLst/>
            </a:prstGeom>
            <a:noFill/>
            <a:ln w="34925">
              <a:solidFill>
                <a:srgbClr val="6699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5848" name="Line 8"/>
          <p:cNvSpPr>
            <a:spLocks noChangeShapeType="1"/>
          </p:cNvSpPr>
          <p:nvPr/>
        </p:nvSpPr>
        <p:spPr bwMode="auto">
          <a:xfrm flipV="1">
            <a:off x="7829550" y="793750"/>
            <a:ext cx="1314450" cy="1588"/>
          </a:xfrm>
          <a:prstGeom prst="line">
            <a:avLst/>
          </a:prstGeom>
          <a:noFill/>
          <a:ln w="34925">
            <a:solidFill>
              <a:srgbClr val="6699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>
            <a:off x="7693025" y="0"/>
            <a:ext cx="1588" cy="523875"/>
          </a:xfrm>
          <a:prstGeom prst="line">
            <a:avLst/>
          </a:prstGeom>
          <a:noFill/>
          <a:ln w="12700">
            <a:solidFill>
              <a:srgbClr val="669933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7924800" y="227013"/>
            <a:ext cx="1047750" cy="317500"/>
          </a:xfrm>
          <a:prstGeom prst="rect">
            <a:avLst/>
          </a:prstGeom>
          <a:solidFill>
            <a:srgbClr val="FAFAD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1200" b="1" dirty="0" smtClean="0">
                <a:solidFill>
                  <a:srgbClr val="669933"/>
                </a:solidFill>
              </a:rPr>
              <a:t>5</a:t>
            </a:r>
            <a:endParaRPr lang="ru-RU" sz="1200" b="1" dirty="0">
              <a:solidFill>
                <a:srgbClr val="669933"/>
              </a:solidFill>
            </a:endParaRPr>
          </a:p>
        </p:txBody>
      </p:sp>
      <p:sp>
        <p:nvSpPr>
          <p:cNvPr id="35851" name="AutoShape 11"/>
          <p:cNvSpPr>
            <a:spLocks noChangeArrowheads="1"/>
          </p:cNvSpPr>
          <p:nvPr/>
        </p:nvSpPr>
        <p:spPr bwMode="auto">
          <a:xfrm>
            <a:off x="7543800" y="577850"/>
            <a:ext cx="307975" cy="2667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3635375" y="895350"/>
            <a:ext cx="5508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3200" dirty="0"/>
              <a:t> </a:t>
            </a:r>
            <a:r>
              <a:rPr lang="ru-RU" sz="2400" dirty="0" smtClean="0">
                <a:solidFill>
                  <a:srgbClr val="669933"/>
                </a:solidFill>
              </a:rPr>
              <a:t>Наши услуги</a:t>
            </a:r>
            <a:endParaRPr lang="ru-RU" sz="2400" dirty="0">
              <a:solidFill>
                <a:srgbClr val="669933"/>
              </a:solidFill>
            </a:endParaRPr>
          </a:p>
          <a:p>
            <a:pPr algn="ctr"/>
            <a:endParaRPr lang="ru-RU" sz="2400" dirty="0">
              <a:solidFill>
                <a:srgbClr val="669933"/>
              </a:solidFill>
            </a:endParaRPr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4825999" y="220663"/>
            <a:ext cx="2840038" cy="317500"/>
          </a:xfrm>
          <a:prstGeom prst="rect">
            <a:avLst/>
          </a:prstGeom>
          <a:solidFill>
            <a:srgbClr val="FAFAD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ru-RU" sz="1200" b="1" dirty="0" smtClean="0">
                <a:solidFill>
                  <a:srgbClr val="669933"/>
                </a:solidFill>
              </a:rPr>
              <a:t>ООО «Логика»</a:t>
            </a:r>
            <a:endParaRPr lang="ru-RU" sz="1200" b="1" dirty="0">
              <a:solidFill>
                <a:srgbClr val="669933"/>
              </a:solidFill>
            </a:endParaRP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419100" y="1849973"/>
            <a:ext cx="8499475" cy="435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/>
            <a:r>
              <a:rPr lang="ru-RU" sz="1400" dirty="0"/>
              <a:t>Железнодорожные перевозки </a:t>
            </a:r>
            <a:r>
              <a:rPr lang="ru-RU" sz="1400" dirty="0" smtClean="0"/>
              <a:t>всеми типами подвижного </a:t>
            </a:r>
            <a:r>
              <a:rPr lang="ru-RU" sz="1400" dirty="0"/>
              <a:t>состава</a:t>
            </a:r>
            <a:br>
              <a:rPr lang="ru-RU" sz="1400" dirty="0"/>
            </a:br>
            <a:r>
              <a:rPr lang="ru-RU" sz="1400" i="1" dirty="0"/>
              <a:t>перевозки из России в страны СНГ различными видами </a:t>
            </a:r>
            <a:r>
              <a:rPr lang="ru-RU" sz="1400" i="1" dirty="0" smtClean="0"/>
              <a:t>вагонов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>Контейнерные перевозки</a:t>
            </a:r>
            <a:br>
              <a:rPr lang="ru-RU" sz="1400" dirty="0"/>
            </a:br>
            <a:r>
              <a:rPr lang="ru-RU" sz="1400" i="1" dirty="0"/>
              <a:t>“от двери до двери “ (Доставка </a:t>
            </a:r>
            <a:r>
              <a:rPr lang="ru-RU" sz="1400" i="1" dirty="0" smtClean="0"/>
              <a:t>по России)</a:t>
            </a:r>
            <a:r>
              <a:rPr lang="ru-RU" sz="1400" i="1" dirty="0"/>
              <a:t/>
            </a:r>
            <a:br>
              <a:rPr lang="ru-RU" sz="1400" i="1" dirty="0"/>
            </a:br>
            <a:r>
              <a:rPr lang="ru-RU" sz="1400" dirty="0"/>
              <a:t>Автомобильные перевозки</a:t>
            </a:r>
            <a:br>
              <a:rPr lang="ru-RU" sz="1400" dirty="0"/>
            </a:br>
            <a:r>
              <a:rPr lang="ru-RU" sz="1400" i="1" dirty="0"/>
              <a:t>“от двери до двери “ (Доставка </a:t>
            </a:r>
            <a:r>
              <a:rPr lang="ru-RU" sz="1400" i="1" dirty="0" smtClean="0"/>
              <a:t>по России)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 err="1"/>
              <a:t>Мультимодальные</a:t>
            </a:r>
            <a:r>
              <a:rPr lang="ru-RU" sz="1400" dirty="0"/>
              <a:t> перевозки</a:t>
            </a:r>
            <a:br>
              <a:rPr lang="ru-RU" sz="1400" dirty="0"/>
            </a:br>
            <a:r>
              <a:rPr lang="ru-RU" sz="1400" i="1" dirty="0" err="1"/>
              <a:t>перевозки</a:t>
            </a:r>
            <a:r>
              <a:rPr lang="ru-RU" sz="1400" i="1" dirty="0"/>
              <a:t> из Европы в </a:t>
            </a:r>
            <a:r>
              <a:rPr lang="ru-RU" sz="1400" i="1" dirty="0" smtClean="0"/>
              <a:t>Москву </a:t>
            </a:r>
            <a:r>
              <a:rPr lang="ru-RU" sz="1400" i="1" dirty="0"/>
              <a:t>(ж / </a:t>
            </a:r>
            <a:r>
              <a:rPr lang="ru-RU" sz="1400" i="1" dirty="0" err="1"/>
              <a:t>д+авто</a:t>
            </a:r>
            <a:r>
              <a:rPr lang="ru-RU" sz="1400" i="1" dirty="0"/>
              <a:t> перевозки)</a:t>
            </a:r>
            <a:br>
              <a:rPr lang="ru-RU" sz="1400" i="1" dirty="0"/>
            </a:br>
            <a:r>
              <a:rPr lang="ru-RU" sz="1400" dirty="0"/>
              <a:t>Логистический консалтинг</a:t>
            </a:r>
            <a:br>
              <a:rPr lang="ru-RU" sz="1400" dirty="0"/>
            </a:br>
            <a:r>
              <a:rPr lang="ru-RU" sz="1400" i="1" dirty="0"/>
              <a:t>каждый день бесплатно)))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>Таможенное оформление</a:t>
            </a:r>
            <a:br>
              <a:rPr lang="ru-RU" sz="1400" dirty="0"/>
            </a:br>
            <a:r>
              <a:rPr lang="ru-RU" sz="1400" dirty="0"/>
              <a:t>Помощь в сборе и регистрации полного комплекта грузовых </a:t>
            </a:r>
            <a:r>
              <a:rPr lang="ru-RU" sz="1400" dirty="0" smtClean="0"/>
              <a:t>документов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 smtClean="0"/>
              <a:t>Сбор </a:t>
            </a:r>
            <a:r>
              <a:rPr lang="ru-RU" sz="1400" dirty="0"/>
              <a:t>документов, подтверждающих вывоз товаров с территории России</a:t>
            </a:r>
            <a:br>
              <a:rPr lang="ru-RU" sz="1400" dirty="0"/>
            </a:br>
            <a:r>
              <a:rPr lang="ru-RU" sz="1400" dirty="0"/>
              <a:t>Страховая помощь</a:t>
            </a:r>
            <a:br>
              <a:rPr lang="ru-RU" sz="1400" dirty="0"/>
            </a:br>
            <a:r>
              <a:rPr lang="ru-RU" sz="1400" dirty="0" smtClean="0"/>
              <a:t>Страхование всех экспортных грузов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 smtClean="0"/>
              <a:t>Диспетчеризация грузопотока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>Мы предоставляем всю информацию о движении груза</a:t>
            </a:r>
            <a:br>
              <a:rPr lang="ru-RU" sz="1400" dirty="0"/>
            </a:br>
            <a:r>
              <a:rPr lang="ru-RU" sz="1400" dirty="0" smtClean="0"/>
              <a:t>Услуги в морских портах </a:t>
            </a:r>
          </a:p>
          <a:p>
            <a:pPr algn="l"/>
            <a:r>
              <a:rPr lang="ru-RU" sz="1400" dirty="0" smtClean="0"/>
              <a:t>и </a:t>
            </a:r>
            <a:r>
              <a:rPr lang="ru-RU" sz="1400" dirty="0"/>
              <a:t>др.</a:t>
            </a:r>
            <a:endParaRPr lang="en-US" sz="1100" i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l"/>
            <a:endParaRPr lang="ru-RU" sz="1100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795338"/>
          </a:xfrm>
          <a:prstGeom prst="rect">
            <a:avLst/>
          </a:prstGeom>
          <a:solidFill>
            <a:srgbClr val="FAFAD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21507" name="Picture 3" descr="logo Log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5913" y="173038"/>
            <a:ext cx="1706562" cy="506412"/>
          </a:xfrm>
          <a:prstGeom prst="rect">
            <a:avLst/>
          </a:prstGeom>
          <a:noFill/>
        </p:spPr>
      </p:pic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0" y="795338"/>
            <a:ext cx="7561263" cy="0"/>
          </a:xfrm>
          <a:prstGeom prst="line">
            <a:avLst/>
          </a:prstGeom>
          <a:noFill/>
          <a:ln w="34925">
            <a:solidFill>
              <a:srgbClr val="6699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1509" name="Group 5"/>
          <p:cNvGrpSpPr>
            <a:grpSpLocks/>
          </p:cNvGrpSpPr>
          <p:nvPr/>
        </p:nvGrpSpPr>
        <p:grpSpPr bwMode="auto">
          <a:xfrm>
            <a:off x="7546975" y="539750"/>
            <a:ext cx="296863" cy="265113"/>
            <a:chOff x="5154" y="340"/>
            <a:chExt cx="187" cy="167"/>
          </a:xfrm>
        </p:grpSpPr>
        <p:sp>
          <p:nvSpPr>
            <p:cNvPr id="21510" name="Line 6"/>
            <p:cNvSpPr>
              <a:spLocks noChangeShapeType="1"/>
            </p:cNvSpPr>
            <p:nvPr/>
          </p:nvSpPr>
          <p:spPr bwMode="auto">
            <a:xfrm flipH="1">
              <a:off x="5154" y="340"/>
              <a:ext cx="94" cy="167"/>
            </a:xfrm>
            <a:prstGeom prst="line">
              <a:avLst/>
            </a:prstGeom>
            <a:noFill/>
            <a:ln w="34925">
              <a:solidFill>
                <a:srgbClr val="6699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1511" name="Line 7"/>
            <p:cNvSpPr>
              <a:spLocks noChangeShapeType="1"/>
            </p:cNvSpPr>
            <p:nvPr/>
          </p:nvSpPr>
          <p:spPr bwMode="auto">
            <a:xfrm>
              <a:off x="5246" y="340"/>
              <a:ext cx="95" cy="165"/>
            </a:xfrm>
            <a:prstGeom prst="line">
              <a:avLst/>
            </a:prstGeom>
            <a:noFill/>
            <a:ln w="34925">
              <a:solidFill>
                <a:srgbClr val="6699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1512" name="Line 8"/>
          <p:cNvSpPr>
            <a:spLocks noChangeShapeType="1"/>
          </p:cNvSpPr>
          <p:nvPr/>
        </p:nvSpPr>
        <p:spPr bwMode="auto">
          <a:xfrm flipV="1">
            <a:off x="7829550" y="793750"/>
            <a:ext cx="1314450" cy="1588"/>
          </a:xfrm>
          <a:prstGeom prst="line">
            <a:avLst/>
          </a:prstGeom>
          <a:noFill/>
          <a:ln w="34925">
            <a:solidFill>
              <a:srgbClr val="6699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693025" y="0"/>
            <a:ext cx="1588" cy="523875"/>
          </a:xfrm>
          <a:prstGeom prst="line">
            <a:avLst/>
          </a:prstGeom>
          <a:noFill/>
          <a:ln w="12700">
            <a:solidFill>
              <a:srgbClr val="669933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7848600" y="227013"/>
            <a:ext cx="1123950" cy="317500"/>
          </a:xfrm>
          <a:prstGeom prst="rect">
            <a:avLst/>
          </a:prstGeom>
          <a:solidFill>
            <a:srgbClr val="FAFAD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1200" b="1" dirty="0" smtClean="0">
                <a:solidFill>
                  <a:srgbClr val="669933"/>
                </a:solidFill>
              </a:rPr>
              <a:t>8</a:t>
            </a:r>
            <a:endParaRPr lang="ru-RU" sz="1200" b="1" dirty="0">
              <a:solidFill>
                <a:srgbClr val="669933"/>
              </a:solidFill>
            </a:endParaRPr>
          </a:p>
        </p:txBody>
      </p:sp>
      <p:sp>
        <p:nvSpPr>
          <p:cNvPr id="21515" name="AutoShape 11"/>
          <p:cNvSpPr>
            <a:spLocks noChangeArrowheads="1"/>
          </p:cNvSpPr>
          <p:nvPr/>
        </p:nvSpPr>
        <p:spPr bwMode="auto">
          <a:xfrm>
            <a:off x="7543800" y="577850"/>
            <a:ext cx="307975" cy="2667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3367088" y="1263650"/>
            <a:ext cx="5508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ru-RU" sz="2400" dirty="0" smtClean="0">
                <a:solidFill>
                  <a:srgbClr val="669933"/>
                </a:solidFill>
                <a:latin typeface="Verdana" pitchFamily="34" charset="0"/>
              </a:rPr>
              <a:t>Контакты</a:t>
            </a:r>
            <a:endParaRPr lang="ru-RU" sz="2400" dirty="0">
              <a:solidFill>
                <a:srgbClr val="669933"/>
              </a:solidFill>
              <a:latin typeface="Verdana" pitchFamily="34" charset="0"/>
            </a:endParaRP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3463925" y="2882900"/>
            <a:ext cx="519747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ru-RU" b="1" dirty="0" smtClean="0"/>
              <a:t>Тел./факс: </a:t>
            </a:r>
            <a:r>
              <a:rPr lang="ru-RU" b="1" dirty="0"/>
              <a:t>+7 (495) </a:t>
            </a:r>
            <a:r>
              <a:rPr lang="en-US" b="1" dirty="0" smtClean="0"/>
              <a:t>987</a:t>
            </a:r>
            <a:r>
              <a:rPr lang="ru-RU" b="1" dirty="0" smtClean="0"/>
              <a:t> </a:t>
            </a:r>
            <a:r>
              <a:rPr lang="en-US" b="1" dirty="0" smtClean="0"/>
              <a:t>1060</a:t>
            </a:r>
            <a:r>
              <a:rPr lang="ru-RU" b="1" dirty="0" smtClean="0"/>
              <a:t> </a:t>
            </a:r>
            <a:endParaRPr lang="ru-RU" b="1" dirty="0"/>
          </a:p>
          <a:p>
            <a:pPr algn="ctr">
              <a:spcBef>
                <a:spcPct val="20000"/>
              </a:spcBef>
            </a:pPr>
            <a:r>
              <a:rPr lang="ru-RU" b="1" dirty="0" smtClean="0"/>
              <a:t>Адрес: 109028  Москва, ул. Солянка, д. ½, стр. 1, пом. </a:t>
            </a:r>
            <a:r>
              <a:rPr lang="en-US" b="1" dirty="0" smtClean="0"/>
              <a:t>II</a:t>
            </a:r>
          </a:p>
          <a:p>
            <a:pPr algn="ctr">
              <a:spcBef>
                <a:spcPct val="20000"/>
              </a:spcBef>
            </a:pPr>
            <a:r>
              <a:rPr lang="ru-RU" b="1" dirty="0" smtClean="0"/>
              <a:t>E-mail</a:t>
            </a:r>
            <a:r>
              <a:rPr lang="ru-RU" b="1" dirty="0"/>
              <a:t>: </a:t>
            </a:r>
            <a:r>
              <a:rPr lang="ru-RU" b="1" dirty="0">
                <a:hlinkClick r:id="rId3"/>
              </a:rPr>
              <a:t>sales@logikatrans.ru</a:t>
            </a:r>
            <a:endParaRPr lang="en-US" b="1" dirty="0"/>
          </a:p>
          <a:p>
            <a:pPr algn="ctr">
              <a:spcBef>
                <a:spcPct val="20000"/>
              </a:spcBef>
            </a:pPr>
            <a:r>
              <a:rPr lang="en-US" b="1" dirty="0"/>
              <a:t>www. logikatrans.ru</a:t>
            </a:r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4606925" y="230188"/>
            <a:ext cx="2840038" cy="317500"/>
          </a:xfrm>
          <a:prstGeom prst="rect">
            <a:avLst/>
          </a:prstGeom>
          <a:solidFill>
            <a:srgbClr val="FAFAD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ru-RU" sz="1200" b="1" dirty="0" smtClean="0">
                <a:solidFill>
                  <a:srgbClr val="669933"/>
                </a:solidFill>
              </a:rPr>
              <a:t>ООО «Логика»</a:t>
            </a:r>
            <a:endParaRPr lang="ru-RU" sz="1200" b="1" dirty="0">
              <a:solidFill>
                <a:srgbClr val="669933"/>
              </a:solidFill>
            </a:endParaRPr>
          </a:p>
        </p:txBody>
      </p:sp>
      <p:pic>
        <p:nvPicPr>
          <p:cNvPr id="21519" name="Pictur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0" y="2032000"/>
            <a:ext cx="3146425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1199</TotalTime>
  <Words>145</Words>
  <Application>Microsoft Office PowerPoint</Application>
  <PresentationFormat>Экран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Оформление по умолчанию</vt:lpstr>
      <vt:lpstr>ООО «ЛОГИКА» 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компании</dc:title>
  <dc:creator>Efimenko</dc:creator>
  <cp:lastModifiedBy>yukin</cp:lastModifiedBy>
  <cp:revision>195</cp:revision>
  <dcterms:created xsi:type="dcterms:W3CDTF">2007-07-09T08:23:00Z</dcterms:created>
  <dcterms:modified xsi:type="dcterms:W3CDTF">2013-06-17T09:20:01Z</dcterms:modified>
</cp:coreProperties>
</file>